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Outfit Black"/>
      <p:bold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Palanquin Dark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Lato-regular.fntdata"/><Relationship Id="rId43" Type="http://schemas.openxmlformats.org/officeDocument/2006/relationships/font" Target="fonts/OutfitBlack-bold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alanquinDark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PalanquinDar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836ca6e0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836ca6e0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complicates public trust and undermines the epistemic integrity of visual 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false information, manipulate public opinion, and polarize communities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66c4ad2f8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66c4ad2f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1b4d88e7e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1b4d88e7e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66c4ad2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66c4ad2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66c4ad2f8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66c4ad2f8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66c4ad2f8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66c4ad2f8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66c4ad2f8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66c4ad2f8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66c4ad2f8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66c4ad2f8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66c4ad2f8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66c4ad2f8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66c4ad2f8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66c4ad2f8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66c4ad2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66c4ad2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836ca6e0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836ca6e0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836ca6e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836ca6e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836ca6e0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836ca6e0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66c4ad2f8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466c4ad2f8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836ca6e0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4836ca6e0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836ca6e0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4836ca6e0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83a1aaa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483a1aaa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836ca6e0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836ca6e0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83a1aaaa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83a1aaaa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836ca6e0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4836ca6e0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66c4ad2f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66c4ad2f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1b4d88e7e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e1b4d88e7e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466c4ad2f8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466c4ad2f8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66c4ad2f8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466c4ad2f8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66c4ad2f8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466c4ad2f8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83a1aaaa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483a1aaaa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66c4ad2f8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466c4ad2f8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466c4ad2f8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466c4ad2f8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466c4ad2f8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466c4ad2f8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466c4ad2f8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466c4ad2f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6c4ad2f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6c4ad2f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66c4ad2f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66c4ad2f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66c4ad2f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66c4ad2f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66c4ad2f8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66c4ad2f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1b4d88e7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1b4d88e7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66c4ad2f8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66c4ad2f8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complicates </a:t>
            </a:r>
            <a:r>
              <a:rPr lang="en"/>
              <a:t>public trust and undermines the epistemic integrity of visual 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false information, manipulate public opinion, and polarize communities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2375" y="3620525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2984" y="-841973"/>
            <a:ext cx="6315055" cy="683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468050" y="1667365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 flipH="1">
            <a:off x="1468050" y="2982191"/>
            <a:ext cx="62079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bg>
      <p:bgPr>
        <a:solidFill>
          <a:schemeClr val="accen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722375" y="3296399"/>
            <a:ext cx="40539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722375" y="1335650"/>
            <a:ext cx="4053900" cy="15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54174" r="0" t="0"/>
          <a:stretch/>
        </p:blipFill>
        <p:spPr>
          <a:xfrm>
            <a:off x="4953777" y="0"/>
            <a:ext cx="41902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2_1">
    <p:bg>
      <p:bgPr>
        <a:solidFill>
          <a:schemeClr val="accent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49786" t="0"/>
          <a:stretch/>
        </p:blipFill>
        <p:spPr>
          <a:xfrm>
            <a:off x="-704650" y="0"/>
            <a:ext cx="4591575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hasCustomPrompt="1"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 flipH="1">
            <a:off x="5637675" y="3663700"/>
            <a:ext cx="2788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2_1_1_1_1_1_1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 flipH="1">
            <a:off x="739650" y="2355150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 flipH="1">
            <a:off x="827275" y="953538"/>
            <a:ext cx="1313100" cy="1316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 flipH="1">
            <a:off x="739650" y="3658975"/>
            <a:ext cx="2788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49166" r="0" t="0"/>
          <a:stretch/>
        </p:blipFill>
        <p:spPr>
          <a:xfrm>
            <a:off x="4884221" y="13"/>
            <a:ext cx="4648202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 b="0" l="69491" r="0" t="0"/>
          <a:stretch/>
        </p:blipFill>
        <p:spPr>
          <a:xfrm>
            <a:off x="6354352" y="0"/>
            <a:ext cx="27896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153225" y="1250800"/>
            <a:ext cx="42684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4153225" y="463800"/>
            <a:ext cx="42684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827275" y="640325"/>
            <a:ext cx="3054000" cy="381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720000" y="1250800"/>
            <a:ext cx="39636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720000" y="463800"/>
            <a:ext cx="3963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5266487" y="637200"/>
            <a:ext cx="3054000" cy="381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81343" t="68740"/>
          <a:stretch/>
        </p:blipFill>
        <p:spPr>
          <a:xfrm>
            <a:off x="0" y="3535674"/>
            <a:ext cx="1705902" cy="160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6425" y="-239625"/>
            <a:ext cx="9798748" cy="55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720000" y="140157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757100" y="140162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_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9900" y="-187275"/>
            <a:ext cx="9809848" cy="55180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825075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2" type="subTitle"/>
          </p:nvPr>
        </p:nvSpPr>
        <p:spPr>
          <a:xfrm>
            <a:off x="825075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3" type="subTitle"/>
          </p:nvPr>
        </p:nvSpPr>
        <p:spPr>
          <a:xfrm>
            <a:off x="3530120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4" type="subTitle"/>
          </p:nvPr>
        </p:nvSpPr>
        <p:spPr>
          <a:xfrm>
            <a:off x="3530120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5" type="subTitle"/>
          </p:nvPr>
        </p:nvSpPr>
        <p:spPr>
          <a:xfrm>
            <a:off x="6235166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6" type="subTitle"/>
          </p:nvPr>
        </p:nvSpPr>
        <p:spPr>
          <a:xfrm>
            <a:off x="6235166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7" type="subTitle"/>
          </p:nvPr>
        </p:nvSpPr>
        <p:spPr>
          <a:xfrm>
            <a:off x="825075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7" name="Google Shape;87;p19"/>
          <p:cNvSpPr txBox="1"/>
          <p:nvPr>
            <p:ph idx="8" type="subTitle"/>
          </p:nvPr>
        </p:nvSpPr>
        <p:spPr>
          <a:xfrm>
            <a:off x="3530120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8" name="Google Shape;88;p19"/>
          <p:cNvSpPr txBox="1"/>
          <p:nvPr>
            <p:ph idx="9" type="subTitle"/>
          </p:nvPr>
        </p:nvSpPr>
        <p:spPr>
          <a:xfrm>
            <a:off x="6235166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575" y="-134550"/>
            <a:ext cx="9543501" cy="53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869152" y="1591250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subTitle"/>
          </p:nvPr>
        </p:nvSpPr>
        <p:spPr>
          <a:xfrm>
            <a:off x="1869150" y="2068209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1869152" y="3118081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4" type="subTitle"/>
          </p:nvPr>
        </p:nvSpPr>
        <p:spPr>
          <a:xfrm>
            <a:off x="1869150" y="3595022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5809400" y="1591275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6" type="subTitle"/>
          </p:nvPr>
        </p:nvSpPr>
        <p:spPr>
          <a:xfrm>
            <a:off x="5809400" y="2068222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7" type="subTitle"/>
          </p:nvPr>
        </p:nvSpPr>
        <p:spPr>
          <a:xfrm>
            <a:off x="5809400" y="3118081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8" type="subTitle"/>
          </p:nvPr>
        </p:nvSpPr>
        <p:spPr>
          <a:xfrm>
            <a:off x="5809400" y="3595028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64606" r="0" t="0"/>
          <a:stretch/>
        </p:blipFill>
        <p:spPr>
          <a:xfrm>
            <a:off x="5907622" y="0"/>
            <a:ext cx="3236398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2375" y="2135225"/>
            <a:ext cx="4845900" cy="16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827275" y="699912"/>
            <a:ext cx="1313100" cy="1316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2375" y="4172050"/>
            <a:ext cx="48459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0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0" l="68822" r="0" t="0"/>
          <a:stretch/>
        </p:blipFill>
        <p:spPr>
          <a:xfrm>
            <a:off x="6293102" y="0"/>
            <a:ext cx="28508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566875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2" type="subTitle"/>
          </p:nvPr>
        </p:nvSpPr>
        <p:spPr>
          <a:xfrm>
            <a:off x="566875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3" type="subTitle"/>
          </p:nvPr>
        </p:nvSpPr>
        <p:spPr>
          <a:xfrm>
            <a:off x="566875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4" type="subTitle"/>
          </p:nvPr>
        </p:nvSpPr>
        <p:spPr>
          <a:xfrm>
            <a:off x="566875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5" type="subTitle"/>
          </p:nvPr>
        </p:nvSpPr>
        <p:spPr>
          <a:xfrm>
            <a:off x="173950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6" type="subTitle"/>
          </p:nvPr>
        </p:nvSpPr>
        <p:spPr>
          <a:xfrm>
            <a:off x="173950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7" type="subTitle"/>
          </p:nvPr>
        </p:nvSpPr>
        <p:spPr>
          <a:xfrm>
            <a:off x="173950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8" type="subTitle"/>
          </p:nvPr>
        </p:nvSpPr>
        <p:spPr>
          <a:xfrm>
            <a:off x="173950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9" type="subTitle"/>
          </p:nvPr>
        </p:nvSpPr>
        <p:spPr>
          <a:xfrm>
            <a:off x="1739500" y="356383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3" type="subTitle"/>
          </p:nvPr>
        </p:nvSpPr>
        <p:spPr>
          <a:xfrm>
            <a:off x="173950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566875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2" type="subTitle"/>
          </p:nvPr>
        </p:nvSpPr>
        <p:spPr>
          <a:xfrm>
            <a:off x="566875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3" type="subTitle"/>
          </p:nvPr>
        </p:nvSpPr>
        <p:spPr>
          <a:xfrm>
            <a:off x="566875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4" type="subTitle"/>
          </p:nvPr>
        </p:nvSpPr>
        <p:spPr>
          <a:xfrm>
            <a:off x="566875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5" type="subTitle"/>
          </p:nvPr>
        </p:nvSpPr>
        <p:spPr>
          <a:xfrm>
            <a:off x="5668750" y="3563835"/>
            <a:ext cx="2648100" cy="45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6" type="subTitle"/>
          </p:nvPr>
        </p:nvSpPr>
        <p:spPr>
          <a:xfrm>
            <a:off x="566875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7" type="subTitle"/>
          </p:nvPr>
        </p:nvSpPr>
        <p:spPr>
          <a:xfrm>
            <a:off x="173950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8" type="subTitle"/>
          </p:nvPr>
        </p:nvSpPr>
        <p:spPr>
          <a:xfrm>
            <a:off x="173950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9" type="subTitle"/>
          </p:nvPr>
        </p:nvSpPr>
        <p:spPr>
          <a:xfrm>
            <a:off x="173950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3" type="subTitle"/>
          </p:nvPr>
        </p:nvSpPr>
        <p:spPr>
          <a:xfrm>
            <a:off x="173950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4" type="subTitle"/>
          </p:nvPr>
        </p:nvSpPr>
        <p:spPr>
          <a:xfrm>
            <a:off x="1739500" y="356383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5" type="subTitle"/>
          </p:nvPr>
        </p:nvSpPr>
        <p:spPr>
          <a:xfrm>
            <a:off x="173950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/>
          </a:blip>
          <a:srcRect b="21826" l="79527" r="0" t="0"/>
          <a:stretch/>
        </p:blipFill>
        <p:spPr>
          <a:xfrm>
            <a:off x="7452325" y="-249675"/>
            <a:ext cx="1872026" cy="40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3_2">
    <p:bg>
      <p:bgPr>
        <a:solidFill>
          <a:schemeClr val="accen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hasCustomPrompt="1"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hasCustomPrompt="1"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/>
          <p:nvPr>
            <p:ph idx="3" type="subTitle"/>
          </p:nvPr>
        </p:nvSpPr>
        <p:spPr>
          <a:xfrm>
            <a:off x="3287169" y="2275592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hasCustomPrompt="1"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0" l="76414" r="0" t="0"/>
          <a:stretch/>
        </p:blipFill>
        <p:spPr>
          <a:xfrm>
            <a:off x="6987326" y="0"/>
            <a:ext cx="21566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717825" y="1346390"/>
            <a:ext cx="3849600" cy="9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717825" y="2441243"/>
            <a:ext cx="38496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/>
        </p:nvSpPr>
        <p:spPr>
          <a:xfrm>
            <a:off x="717825" y="3530904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5">
            <a:alphaModFix/>
          </a:blip>
          <a:srcRect b="0" l="49949" r="0" t="0"/>
          <a:stretch/>
        </p:blipFill>
        <p:spPr>
          <a:xfrm>
            <a:off x="4567424" y="0"/>
            <a:ext cx="45765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0" l="0" r="60971" t="36366"/>
          <a:stretch/>
        </p:blipFill>
        <p:spPr>
          <a:xfrm>
            <a:off x="0" y="1870550"/>
            <a:ext cx="3568748" cy="32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401575"/>
            <a:ext cx="27882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0" l="82300" r="0" t="0"/>
          <a:stretch/>
        </p:blipFill>
        <p:spPr>
          <a:xfrm>
            <a:off x="7525527" y="0"/>
            <a:ext cx="16184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type="title"/>
          </p:nvPr>
        </p:nvSpPr>
        <p:spPr>
          <a:xfrm>
            <a:off x="720000" y="4638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20000" y="1250800"/>
            <a:ext cx="77016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721200" y="3410212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body"/>
          </p:nvPr>
        </p:nvSpPr>
        <p:spPr>
          <a:xfrm>
            <a:off x="721200" y="4197212"/>
            <a:ext cx="77016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1200675" y="2398589"/>
            <a:ext cx="2790600" cy="10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200675" y="1670017"/>
            <a:ext cx="2790600" cy="5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714950" y="1460850"/>
            <a:ext cx="57141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82300" r="0" t="0"/>
          <a:stretch/>
        </p:blipFill>
        <p:spPr>
          <a:xfrm flipH="1">
            <a:off x="2" y="0"/>
            <a:ext cx="16184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20400" y="2500924"/>
            <a:ext cx="49032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120400" y="1365548"/>
            <a:ext cx="4903200" cy="9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>
                <a:highlight>
                  <a:schemeClr val="dk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9xd-UR5wBFDoJu5eqfDf936NYq8fmejW/view" TargetMode="External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Deepfake Detector</a:t>
            </a:r>
            <a:endParaRPr/>
          </a:p>
        </p:txBody>
      </p:sp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722375" y="3458400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Team Faux Fighters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Cho, Anna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Denq, Christopher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Nelson, Reid (Jackson)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9"/>
          <p:cNvCxnSpPr/>
          <p:nvPr/>
        </p:nvCxnSpPr>
        <p:spPr>
          <a:xfrm>
            <a:off x="827275" y="33173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08" name="Google Shape;308;p38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Generative AI makes it easy to deepfake.</a:t>
            </a:r>
            <a:endParaRPr sz="1900"/>
          </a:p>
        </p:txBody>
      </p:sp>
      <p:cxnSp>
        <p:nvCxnSpPr>
          <p:cNvPr id="309" name="Google Shape;309;p38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25" y="19756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775" y="19756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2304775" y="1575475"/>
            <a:ext cx="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Deepfake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5593025" y="1604425"/>
            <a:ext cx="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865975" y="2517550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19" name="Google Shape;319;p39"/>
          <p:cNvSpPr txBox="1"/>
          <p:nvPr>
            <p:ph idx="4294967295" type="subTitle"/>
          </p:nvPr>
        </p:nvSpPr>
        <p:spPr>
          <a:xfrm flipH="1">
            <a:off x="3694325" y="2592250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We have “out-of-box” deepfake detector.</a:t>
            </a:r>
            <a:endParaRPr sz="1900"/>
          </a:p>
        </p:txBody>
      </p:sp>
      <p:cxnSp>
        <p:nvCxnSpPr>
          <p:cNvPr id="320" name="Google Shape;320;p39"/>
          <p:cNvCxnSpPr/>
          <p:nvPr/>
        </p:nvCxnSpPr>
        <p:spPr>
          <a:xfrm>
            <a:off x="971050" y="3149638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9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PROBLEM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22" name="Google Shape;322;p39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</a:rPr>
              <a:t>Generative AI makes it easy to deepfake.</a:t>
            </a:r>
            <a:endParaRPr sz="1900">
              <a:solidFill>
                <a:srgbClr val="9E9E9E"/>
              </a:solidFill>
            </a:endParaRPr>
          </a:p>
        </p:txBody>
      </p:sp>
      <p:cxnSp>
        <p:nvCxnSpPr>
          <p:cNvPr id="323" name="Google Shape;323;p39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 flipH="1">
            <a:off x="3777975" y="2868350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METHODOLOGY &amp; DEMO</a:t>
            </a:r>
            <a:endParaRPr sz="4300"/>
          </a:p>
        </p:txBody>
      </p:sp>
      <p:sp>
        <p:nvSpPr>
          <p:cNvPr id="329" name="Google Shape;329;p40"/>
          <p:cNvSpPr txBox="1"/>
          <p:nvPr>
            <p:ph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30" name="Google Shape;330;p40"/>
          <p:cNvCxnSpPr/>
          <p:nvPr/>
        </p:nvCxnSpPr>
        <p:spPr>
          <a:xfrm rot="10800000">
            <a:off x="6717742" y="3929563"/>
            <a:ext cx="16251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46" name="Google Shape;346;p42"/>
          <p:cNvCxnSpPr>
            <a:endCxn id="345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2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57" name="Google Shape;357;p43"/>
          <p:cNvCxnSpPr>
            <a:endCxn id="356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43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3086686" y="1837310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Trained 11 CNNs;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class = real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2332330" y="1837318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61" name="Google Shape;361;p43"/>
          <p:cNvCxnSpPr>
            <a:endCxn id="360" idx="1"/>
          </p:cNvCxnSpPr>
          <p:nvPr/>
        </p:nvCxnSpPr>
        <p:spPr>
          <a:xfrm rot="-5400000">
            <a:off x="1897480" y="219551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43"/>
          <p:cNvSpPr txBox="1"/>
          <p:nvPr/>
        </p:nvSpPr>
        <p:spPr>
          <a:xfrm>
            <a:off x="6442925" y="1837288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MODEL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72" name="Google Shape;372;p44"/>
          <p:cNvCxnSpPr>
            <a:endCxn id="371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44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3086686" y="1837310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Trained 11 CNNs</a:t>
            </a: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Positive class = real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2332330" y="1837318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76" name="Google Shape;376;p44"/>
          <p:cNvCxnSpPr>
            <a:endCxn id="375" idx="1"/>
          </p:cNvCxnSpPr>
          <p:nvPr/>
        </p:nvCxnSpPr>
        <p:spPr>
          <a:xfrm rot="-5400000">
            <a:off x="1897480" y="219551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4"/>
          <p:cNvSpPr txBox="1"/>
          <p:nvPr/>
        </p:nvSpPr>
        <p:spPr>
          <a:xfrm>
            <a:off x="6442925" y="1837288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MODEL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8" name="Google Shape;378;p44"/>
          <p:cNvSpPr txBox="1"/>
          <p:nvPr/>
        </p:nvSpPr>
        <p:spPr>
          <a:xfrm>
            <a:off x="3838631" y="1044338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results: “out-of-box” solution!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3084858" y="1044338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04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80" name="Google Shape;380;p44"/>
          <p:cNvCxnSpPr>
            <a:endCxn id="379" idx="1"/>
          </p:cNvCxnSpPr>
          <p:nvPr/>
        </p:nvCxnSpPr>
        <p:spPr>
          <a:xfrm rot="-5400000">
            <a:off x="2650008" y="140253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4"/>
          <p:cNvSpPr txBox="1"/>
          <p:nvPr/>
        </p:nvSpPr>
        <p:spPr>
          <a:xfrm>
            <a:off x="6442925" y="104431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RESULT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/>
        </p:nvSpPr>
        <p:spPr>
          <a:xfrm>
            <a:off x="722375" y="2472463"/>
            <a:ext cx="48459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50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827275" y="1073812"/>
            <a:ext cx="1313100" cy="13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50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89" name="Google Shape;389;p45"/>
          <p:cNvCxnSpPr/>
          <p:nvPr/>
        </p:nvCxnSpPr>
        <p:spPr>
          <a:xfrm>
            <a:off x="827275" y="3418825"/>
            <a:ext cx="2045700" cy="0"/>
          </a:xfrm>
          <a:prstGeom prst="straightConnector1">
            <a:avLst/>
          </a:prstGeom>
          <a:noFill/>
          <a:ln cap="rnd" cmpd="sng" w="19050">
            <a:solidFill>
              <a:srgbClr val="577D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/>
          <p:nvPr/>
        </p:nvSpPr>
        <p:spPr>
          <a:xfrm>
            <a:off x="2310000" y="1861175"/>
            <a:ext cx="4524000" cy="5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Best Model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95" name="Google Shape;395;p46"/>
          <p:cNvSpPr/>
          <p:nvPr/>
        </p:nvSpPr>
        <p:spPr>
          <a:xfrm>
            <a:off x="3632100" y="2775625"/>
            <a:ext cx="1879800" cy="5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Eff.NetV2_B0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96" name="Google Shape;396;p46"/>
          <p:cNvCxnSpPr>
            <a:stCxn id="394" idx="2"/>
            <a:endCxn id="395" idx="0"/>
          </p:cNvCxnSpPr>
          <p:nvPr/>
        </p:nvCxnSpPr>
        <p:spPr>
          <a:xfrm flipH="1" rot="-5400000">
            <a:off x="4368450" y="2571425"/>
            <a:ext cx="407700" cy="600"/>
          </a:xfrm>
          <a:prstGeom prst="bentConnector3">
            <a:avLst>
              <a:gd fmla="val 50006" name="adj1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163" name="Google Shape;163;p30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" name="Google Shape;164;p30"/>
          <p:cNvGrpSpPr/>
          <p:nvPr/>
        </p:nvGrpSpPr>
        <p:grpSpPr>
          <a:xfrm>
            <a:off x="1494492" y="2973720"/>
            <a:ext cx="340168" cy="340168"/>
            <a:chOff x="5648375" y="238125"/>
            <a:chExt cx="483125" cy="483125"/>
          </a:xfrm>
        </p:grpSpPr>
        <p:sp>
          <p:nvSpPr>
            <p:cNvPr id="165" name="Google Shape;165;p30"/>
            <p:cNvSpPr/>
            <p:nvPr/>
          </p:nvSpPr>
          <p:spPr>
            <a:xfrm>
              <a:off x="5648375" y="23812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570595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584750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5989025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570595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584750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5989025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570595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584750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5989025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/>
          <p:nvPr/>
        </p:nvSpPr>
        <p:spPr>
          <a:xfrm rot="-3689667">
            <a:off x="4333727" y="25914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9"/>
          <p:cNvSpPr/>
          <p:nvPr/>
        </p:nvSpPr>
        <p:spPr>
          <a:xfrm rot="-3689667">
            <a:off x="8556202" y="155978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/>
          <p:nvPr/>
        </p:nvSpPr>
        <p:spPr>
          <a:xfrm>
            <a:off x="8221275" y="498750"/>
            <a:ext cx="707400" cy="15423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0"/>
          <p:cNvSpPr/>
          <p:nvPr/>
        </p:nvSpPr>
        <p:spPr>
          <a:xfrm>
            <a:off x="4018625" y="2699725"/>
            <a:ext cx="707400" cy="15423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2310000" y="1861175"/>
            <a:ext cx="4524000" cy="5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Selected Model Comparisons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2"/>
          <p:cNvPicPr preferRelativeResize="0"/>
          <p:nvPr/>
        </p:nvPicPr>
        <p:blipFill rotWithShape="1">
          <a:blip r:embed="rId3">
            <a:alphaModFix/>
          </a:blip>
          <a:srcRect b="0" l="0" r="47908" t="0"/>
          <a:stretch/>
        </p:blipFill>
        <p:spPr>
          <a:xfrm>
            <a:off x="2190438" y="285750"/>
            <a:ext cx="4763126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3"/>
          <p:cNvPicPr preferRelativeResize="0"/>
          <p:nvPr/>
        </p:nvPicPr>
        <p:blipFill rotWithShape="1">
          <a:blip r:embed="rId3">
            <a:alphaModFix/>
          </a:blip>
          <a:srcRect b="0" l="0" r="47908" t="0"/>
          <a:stretch/>
        </p:blipFill>
        <p:spPr>
          <a:xfrm>
            <a:off x="2190438" y="285750"/>
            <a:ext cx="4763126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3"/>
          <p:cNvSpPr/>
          <p:nvPr/>
        </p:nvSpPr>
        <p:spPr>
          <a:xfrm>
            <a:off x="4882475" y="4471527"/>
            <a:ext cx="822900" cy="1485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/>
          <p:cNvPicPr preferRelativeResize="0"/>
          <p:nvPr/>
        </p:nvPicPr>
        <p:blipFill rotWithShape="1">
          <a:blip r:embed="rId3">
            <a:alphaModFix/>
          </a:blip>
          <a:srcRect b="0" l="0" r="47908" t="0"/>
          <a:stretch/>
        </p:blipFill>
        <p:spPr>
          <a:xfrm>
            <a:off x="2190438" y="285750"/>
            <a:ext cx="4763126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 rot="-3689667">
            <a:off x="6119427" y="35044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54"/>
          <p:cNvSpPr/>
          <p:nvPr/>
        </p:nvSpPr>
        <p:spPr>
          <a:xfrm rot="-3689667">
            <a:off x="6402752" y="2741162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55"/>
          <p:cNvGrpSpPr/>
          <p:nvPr/>
        </p:nvGrpSpPr>
        <p:grpSpPr>
          <a:xfrm>
            <a:off x="2171501" y="285750"/>
            <a:ext cx="4800984" cy="4571999"/>
            <a:chOff x="1894189" y="227600"/>
            <a:chExt cx="4800984" cy="4571999"/>
          </a:xfrm>
        </p:grpSpPr>
        <p:pic>
          <p:nvPicPr>
            <p:cNvPr id="449" name="Google Shape;449;p55"/>
            <p:cNvPicPr preferRelativeResize="0"/>
            <p:nvPr/>
          </p:nvPicPr>
          <p:blipFill rotWithShape="1">
            <a:blip r:embed="rId3">
              <a:alphaModFix/>
            </a:blip>
            <a:srcRect b="0" l="51969" r="0" t="0"/>
            <a:stretch/>
          </p:blipFill>
          <p:spPr>
            <a:xfrm>
              <a:off x="2303149" y="227600"/>
              <a:ext cx="4392024" cy="457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55"/>
            <p:cNvPicPr preferRelativeResize="0"/>
            <p:nvPr/>
          </p:nvPicPr>
          <p:blipFill rotWithShape="1">
            <a:blip r:embed="rId3">
              <a:alphaModFix/>
            </a:blip>
            <a:srcRect b="0" l="0" r="94693" t="0"/>
            <a:stretch/>
          </p:blipFill>
          <p:spPr>
            <a:xfrm>
              <a:off x="1894189" y="227600"/>
              <a:ext cx="485174" cy="457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6"/>
          <p:cNvGrpSpPr/>
          <p:nvPr/>
        </p:nvGrpSpPr>
        <p:grpSpPr>
          <a:xfrm>
            <a:off x="2171501" y="285750"/>
            <a:ext cx="4800984" cy="4571999"/>
            <a:chOff x="1894189" y="227600"/>
            <a:chExt cx="4800984" cy="4571999"/>
          </a:xfrm>
        </p:grpSpPr>
        <p:pic>
          <p:nvPicPr>
            <p:cNvPr id="456" name="Google Shape;456;p56"/>
            <p:cNvPicPr preferRelativeResize="0"/>
            <p:nvPr/>
          </p:nvPicPr>
          <p:blipFill rotWithShape="1">
            <a:blip r:embed="rId3">
              <a:alphaModFix/>
            </a:blip>
            <a:srcRect b="0" l="51969" r="0" t="0"/>
            <a:stretch/>
          </p:blipFill>
          <p:spPr>
            <a:xfrm>
              <a:off x="2303149" y="227600"/>
              <a:ext cx="4392024" cy="457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6"/>
            <p:cNvPicPr preferRelativeResize="0"/>
            <p:nvPr/>
          </p:nvPicPr>
          <p:blipFill rotWithShape="1">
            <a:blip r:embed="rId3">
              <a:alphaModFix/>
            </a:blip>
            <a:srcRect b="0" l="0" r="94693" t="0"/>
            <a:stretch/>
          </p:blipFill>
          <p:spPr>
            <a:xfrm>
              <a:off x="1894189" y="227600"/>
              <a:ext cx="485174" cy="4571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56"/>
          <p:cNvSpPr/>
          <p:nvPr/>
        </p:nvSpPr>
        <p:spPr>
          <a:xfrm>
            <a:off x="4865866" y="4423850"/>
            <a:ext cx="822900" cy="2136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6"/>
          <p:cNvSpPr/>
          <p:nvPr/>
        </p:nvSpPr>
        <p:spPr>
          <a:xfrm rot="-3689667">
            <a:off x="5331977" y="5099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p56"/>
          <p:cNvSpPr/>
          <p:nvPr/>
        </p:nvSpPr>
        <p:spPr>
          <a:xfrm rot="-3689667">
            <a:off x="5044277" y="5099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466" name="Google Shape;466;p57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467" name="Google Shape;467;p57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468" name="Google Shape;468;p57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7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7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57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472" name="Google Shape;472;p57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7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7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7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7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7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7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7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57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481" name="Google Shape;481;p57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7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7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57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182" name="Google Shape;182;p31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3" name="Google Shape;183;p31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184" name="Google Shape;184;p31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490" name="Google Shape;490;p58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  <p:sp>
        <p:nvSpPr>
          <p:cNvPr id="491" name="Google Shape;491;p58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8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93" name="Google Shape;493;p58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494" name="Google Shape;494;p58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495" name="Google Shape;495;p58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8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p58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498" name="Google Shape;498;p58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8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8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8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8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8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8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58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07" name="Google Shape;507;p58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8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8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515" name="Google Shape;515;p59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516" name="Google Shape;516;p59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9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59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19" name="Google Shape;519;p59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9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9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59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23" name="Google Shape;523;p59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  <p:sp>
        <p:nvSpPr>
          <p:cNvPr id="524" name="Google Shape;524;p59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EfficientNetv2_L (TL)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0.822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9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526" name="Google Shape;526;p59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59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528" name="Google Shape;528;p59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9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9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9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9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9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9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0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541" name="Google Shape;541;p60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542" name="Google Shape;542;p60"/>
          <p:cNvSpPr txBox="1"/>
          <p:nvPr>
            <p:ph idx="3" type="subTitle"/>
          </p:nvPr>
        </p:nvSpPr>
        <p:spPr>
          <a:xfrm>
            <a:off x="3287169" y="2275592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EfficientNetv2_B0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0.992</a:t>
            </a:r>
            <a:endParaRPr/>
          </a:p>
        </p:txBody>
      </p:sp>
      <p:sp>
        <p:nvSpPr>
          <p:cNvPr id="543" name="Google Shape;543;p60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544" name="Google Shape;544;p60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EfficientNetv2_L (TL)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0.822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0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0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0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60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549" name="Google Shape;549;p60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0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0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0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0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0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60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58" name="Google Shape;558;p60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0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0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60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62" name="Google Shape;562;p60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CONCLUSION</a:t>
            </a:r>
            <a:endParaRPr sz="4300"/>
          </a:p>
        </p:txBody>
      </p:sp>
      <p:sp>
        <p:nvSpPr>
          <p:cNvPr id="568" name="Google Shape;568;p61"/>
          <p:cNvSpPr txBox="1"/>
          <p:nvPr>
            <p:ph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69" name="Google Shape;569;p61"/>
          <p:cNvCxnSpPr/>
          <p:nvPr/>
        </p:nvCxnSpPr>
        <p:spPr>
          <a:xfrm rot="10800000">
            <a:off x="6717742" y="3421088"/>
            <a:ext cx="16251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2" title="Screen Recording 2023-05-22 at 11.42.15 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038" y="126025"/>
            <a:ext cx="6521926" cy="48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3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EfficientNetv2_B0		Precision: 0.992</a:t>
            </a:r>
            <a:endParaRPr/>
          </a:p>
        </p:txBody>
      </p:sp>
      <p:sp>
        <p:nvSpPr>
          <p:cNvPr id="580" name="Google Shape;580;p63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81" name="Google Shape;581;p63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cxnSp>
        <p:nvCxnSpPr>
          <p:cNvPr id="582" name="Google Shape;582;p63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3" name="Google Shape;583;p63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584" name="Google Shape;584;p63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3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3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3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93" name="Google Shape;593;p64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BEST MODEL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594" name="Google Shape;594;p64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5" name="Google Shape;595;p64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596" name="Google Shape;596;p64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4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4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4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64"/>
          <p:cNvSpPr txBox="1"/>
          <p:nvPr>
            <p:ph idx="3" type="subTitle"/>
          </p:nvPr>
        </p:nvSpPr>
        <p:spPr>
          <a:xfrm>
            <a:off x="825075" y="239922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UNCERTAINTIES</a:t>
            </a:r>
            <a:endParaRPr/>
          </a:p>
        </p:txBody>
      </p:sp>
      <p:sp>
        <p:nvSpPr>
          <p:cNvPr id="601" name="Google Shape;601;p64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EfficientNetv2_B0		Precision: 0.992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02" name="Google Shape;602;p64"/>
          <p:cNvSpPr txBox="1"/>
          <p:nvPr>
            <p:ph idx="4" type="subTitle"/>
          </p:nvPr>
        </p:nvSpPr>
        <p:spPr>
          <a:xfrm>
            <a:off x="825075" y="277220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Generalize to other types of deepfake image generators?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Susceptible to image manipulations (eg. blur)?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5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608" name="Google Shape;608;p65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BEST MODEL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609" name="Google Shape;609;p65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0" name="Google Shape;610;p65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611" name="Google Shape;611;p65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5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5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5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65"/>
          <p:cNvSpPr txBox="1"/>
          <p:nvPr>
            <p:ph idx="3" type="subTitle"/>
          </p:nvPr>
        </p:nvSpPr>
        <p:spPr>
          <a:xfrm>
            <a:off x="825075" y="239922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UNCERTAINTIES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6" name="Google Shape;616;p65"/>
          <p:cNvSpPr txBox="1"/>
          <p:nvPr>
            <p:ph idx="3" type="subTitle"/>
          </p:nvPr>
        </p:nvSpPr>
        <p:spPr>
          <a:xfrm>
            <a:off x="825075" y="341425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617" name="Google Shape;617;p65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EfficientNetv2_B0		Precision: 0.992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8" name="Google Shape;618;p65"/>
          <p:cNvSpPr txBox="1"/>
          <p:nvPr>
            <p:ph idx="4" type="subTitle"/>
          </p:nvPr>
        </p:nvSpPr>
        <p:spPr>
          <a:xfrm>
            <a:off x="825075" y="277220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●"/>
            </a:pPr>
            <a:r>
              <a:rPr lang="en">
                <a:solidFill>
                  <a:srgbClr val="9E9E9E"/>
                </a:solidFill>
              </a:rPr>
              <a:t>G</a:t>
            </a:r>
            <a:r>
              <a:rPr lang="en">
                <a:solidFill>
                  <a:srgbClr val="9E9E9E"/>
                </a:solidFill>
              </a:rPr>
              <a:t>eneralize to other types of deepfake image generators?</a:t>
            </a:r>
            <a:endParaRPr>
              <a:solidFill>
                <a:srgbClr val="9E9E9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●"/>
            </a:pPr>
            <a:r>
              <a:rPr lang="en">
                <a:solidFill>
                  <a:srgbClr val="9E9E9E"/>
                </a:solidFill>
              </a:rPr>
              <a:t>S</a:t>
            </a:r>
            <a:r>
              <a:rPr lang="en">
                <a:solidFill>
                  <a:srgbClr val="9E9E9E"/>
                </a:solidFill>
              </a:rPr>
              <a:t>usceptible</a:t>
            </a:r>
            <a:r>
              <a:rPr lang="en">
                <a:solidFill>
                  <a:srgbClr val="9E9E9E"/>
                </a:solidFill>
              </a:rPr>
              <a:t> to </a:t>
            </a:r>
            <a:r>
              <a:rPr lang="en">
                <a:solidFill>
                  <a:srgbClr val="9E9E9E"/>
                </a:solidFill>
              </a:rPr>
              <a:t>image manipulations (eg. blur)?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9" name="Google Shape;619;p65"/>
          <p:cNvSpPr txBox="1"/>
          <p:nvPr>
            <p:ph idx="4" type="subTitle"/>
          </p:nvPr>
        </p:nvSpPr>
        <p:spPr>
          <a:xfrm>
            <a:off x="825075" y="376465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Retrain larger EfficientNetv2 Model (eg. more compute resources)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Address overfitting: (eg. data augmentation)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6"/>
          <p:cNvSpPr txBox="1"/>
          <p:nvPr>
            <p:ph type="ctrTitle"/>
          </p:nvPr>
        </p:nvSpPr>
        <p:spPr>
          <a:xfrm>
            <a:off x="722375" y="1829495"/>
            <a:ext cx="54939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25" name="Google Shape;625;p66"/>
          <p:cNvSpPr txBox="1"/>
          <p:nvPr>
            <p:ph idx="1" type="subTitle"/>
          </p:nvPr>
        </p:nvSpPr>
        <p:spPr>
          <a:xfrm>
            <a:off x="722375" y="2890750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cxnSp>
        <p:nvCxnSpPr>
          <p:cNvPr id="626" name="Google Shape;626;p66"/>
          <p:cNvCxnSpPr/>
          <p:nvPr/>
        </p:nvCxnSpPr>
        <p:spPr>
          <a:xfrm>
            <a:off x="827275" y="27933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197" name="Google Shape;197;p32"/>
          <p:cNvCxnSpPr>
            <a:stCxn id="198" idx="3"/>
            <a:endCxn id="199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2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01" name="Google Shape;201;p32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02" name="Google Shape;202;p32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3" name="Google Shape;203;p32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04" name="Google Shape;204;p32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2" name="Google Shape;212;p32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13" name="Google Shape;213;p32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221" name="Google Shape;221;p33"/>
          <p:cNvCxnSpPr>
            <a:stCxn id="222" idx="3"/>
            <a:endCxn id="223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3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5130592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26" name="Google Shape;226;p33"/>
          <p:cNvSpPr txBox="1"/>
          <p:nvPr>
            <p:ph idx="4294967295" type="subTitle"/>
          </p:nvPr>
        </p:nvSpPr>
        <p:spPr>
          <a:xfrm flipH="1">
            <a:off x="4700092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27" name="Google Shape;227;p33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28" name="Google Shape;228;p33"/>
          <p:cNvCxnSpPr>
            <a:stCxn id="223" idx="3"/>
            <a:endCxn id="224" idx="1"/>
          </p:cNvCxnSpPr>
          <p:nvPr/>
        </p:nvCxnSpPr>
        <p:spPr>
          <a:xfrm>
            <a:off x="4011159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3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0" name="Google Shape;230;p33"/>
          <p:cNvGrpSpPr/>
          <p:nvPr/>
        </p:nvGrpSpPr>
        <p:grpSpPr>
          <a:xfrm>
            <a:off x="5369485" y="2960677"/>
            <a:ext cx="366269" cy="366269"/>
            <a:chOff x="-61783350" y="2297100"/>
            <a:chExt cx="316650" cy="316650"/>
          </a:xfrm>
        </p:grpSpPr>
        <p:sp>
          <p:nvSpPr>
            <p:cNvPr id="231" name="Google Shape;231;p33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33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34" name="Google Shape;234;p33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2" name="Google Shape;242;p33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43" name="Google Shape;243;p33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251" name="Google Shape;251;p34"/>
          <p:cNvCxnSpPr>
            <a:stCxn id="252" idx="3"/>
            <a:endCxn id="253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4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5130592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7068125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7" name="Google Shape;257;p34"/>
          <p:cNvSpPr txBox="1"/>
          <p:nvPr>
            <p:ph idx="4294967295" type="subTitle"/>
          </p:nvPr>
        </p:nvSpPr>
        <p:spPr>
          <a:xfrm flipH="1">
            <a:off x="4700092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8" name="Google Shape;258;p34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9" name="Google Shape;259;p34"/>
          <p:cNvSpPr txBox="1"/>
          <p:nvPr>
            <p:ph idx="4294967295" type="subTitle"/>
          </p:nvPr>
        </p:nvSpPr>
        <p:spPr>
          <a:xfrm flipH="1">
            <a:off x="6637625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Conclusion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60" name="Google Shape;260;p34"/>
          <p:cNvCxnSpPr>
            <a:stCxn id="253" idx="3"/>
            <a:endCxn id="254" idx="1"/>
          </p:cNvCxnSpPr>
          <p:nvPr/>
        </p:nvCxnSpPr>
        <p:spPr>
          <a:xfrm>
            <a:off x="4011159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4"/>
          <p:cNvCxnSpPr>
            <a:stCxn id="254" idx="3"/>
            <a:endCxn id="255" idx="1"/>
          </p:cNvCxnSpPr>
          <p:nvPr/>
        </p:nvCxnSpPr>
        <p:spPr>
          <a:xfrm>
            <a:off x="5948692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4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3" name="Google Shape;263;p34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64" name="Google Shape;264;p34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2" name="Google Shape;272;p34"/>
          <p:cNvGrpSpPr/>
          <p:nvPr/>
        </p:nvGrpSpPr>
        <p:grpSpPr>
          <a:xfrm>
            <a:off x="5369485" y="2960677"/>
            <a:ext cx="366269" cy="366269"/>
            <a:chOff x="-61783350" y="2297100"/>
            <a:chExt cx="316650" cy="316650"/>
          </a:xfrm>
        </p:grpSpPr>
        <p:sp>
          <p:nvSpPr>
            <p:cNvPr id="273" name="Google Shape;273;p34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4"/>
          <p:cNvGrpSpPr/>
          <p:nvPr/>
        </p:nvGrpSpPr>
        <p:grpSpPr>
          <a:xfrm>
            <a:off x="7307185" y="2962934"/>
            <a:ext cx="328042" cy="361771"/>
            <a:chOff x="-57172600" y="2686375"/>
            <a:chExt cx="289100" cy="318825"/>
          </a:xfrm>
        </p:grpSpPr>
        <p:sp>
          <p:nvSpPr>
            <p:cNvPr id="276" name="Google Shape;276;p34"/>
            <p:cNvSpPr/>
            <p:nvPr/>
          </p:nvSpPr>
          <p:spPr>
            <a:xfrm>
              <a:off x="-57063900" y="293762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-57172600" y="2686375"/>
              <a:ext cx="289100" cy="318825"/>
            </a:xfrm>
            <a:custGeom>
              <a:rect b="b" l="l" r="r" t="t"/>
              <a:pathLst>
                <a:path extrusionOk="0" h="12753" w="11564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34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79" name="Google Shape;279;p34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/>
        </p:nvSpPr>
        <p:spPr>
          <a:xfrm>
            <a:off x="722375" y="2135225"/>
            <a:ext cx="4845900" cy="16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50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827275" y="699912"/>
            <a:ext cx="1313100" cy="13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50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88" name="Google Shape;288;p35"/>
          <p:cNvCxnSpPr/>
          <p:nvPr/>
        </p:nvCxnSpPr>
        <p:spPr>
          <a:xfrm>
            <a:off x="827275" y="3929438"/>
            <a:ext cx="2045700" cy="0"/>
          </a:xfrm>
          <a:prstGeom prst="straightConnector1">
            <a:avLst/>
          </a:prstGeom>
          <a:noFill/>
          <a:ln cap="rnd" cmpd="sng" w="19050">
            <a:solidFill>
              <a:srgbClr val="577D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722375" y="3296399"/>
            <a:ext cx="40539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—Elon Musk, probably</a:t>
            </a:r>
            <a:endParaRPr/>
          </a:p>
        </p:txBody>
      </p:sp>
      <p:sp>
        <p:nvSpPr>
          <p:cNvPr id="294" name="Google Shape;294;p36"/>
          <p:cNvSpPr txBox="1"/>
          <p:nvPr>
            <p:ph idx="1" type="subTitle"/>
          </p:nvPr>
        </p:nvSpPr>
        <p:spPr>
          <a:xfrm>
            <a:off x="722375" y="1335650"/>
            <a:ext cx="4053900" cy="15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“AI is spook.”</a:t>
            </a:r>
            <a:endParaRPr/>
          </a:p>
        </p:txBody>
      </p:sp>
      <p:cxnSp>
        <p:nvCxnSpPr>
          <p:cNvPr id="295" name="Google Shape;295;p36"/>
          <p:cNvCxnSpPr/>
          <p:nvPr/>
        </p:nvCxnSpPr>
        <p:spPr>
          <a:xfrm>
            <a:off x="827275" y="3087361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01" name="Google Shape;301;p37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Generative AI makes it easy to deepfake.</a:t>
            </a:r>
            <a:endParaRPr sz="1900"/>
          </a:p>
        </p:txBody>
      </p:sp>
      <p:cxnSp>
        <p:nvCxnSpPr>
          <p:cNvPr id="302" name="Google Shape;302;p37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politic Conference by Slidesgo">
  <a:themeElements>
    <a:clrScheme name="Simple Light">
      <a:dk1>
        <a:srgbClr val="092E4B"/>
      </a:dk1>
      <a:lt1>
        <a:srgbClr val="FFFFFF"/>
      </a:lt1>
      <a:dk2>
        <a:srgbClr val="52A9D4"/>
      </a:dk2>
      <a:lt2>
        <a:srgbClr val="06BB8A"/>
      </a:lt2>
      <a:accent1>
        <a:srgbClr val="577D90"/>
      </a:accent1>
      <a:accent2>
        <a:srgbClr val="CFCFCF"/>
      </a:accent2>
      <a:accent3>
        <a:srgbClr val="97979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